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66" r:id="rId6"/>
    <p:sldId id="259" r:id="rId7"/>
    <p:sldId id="263" r:id="rId8"/>
    <p:sldId id="268" r:id="rId9"/>
    <p:sldId id="264" r:id="rId10"/>
    <p:sldId id="270" r:id="rId11"/>
    <p:sldId id="265" r:id="rId12"/>
    <p:sldId id="269" r:id="rId13"/>
    <p:sldId id="267" r:id="rId14"/>
    <p:sldId id="271" r:id="rId15"/>
    <p:sldId id="272" r:id="rId16"/>
    <p:sldId id="262" r:id="rId17"/>
    <p:sldId id="274" r:id="rId18"/>
    <p:sldId id="275" r:id="rId19"/>
    <p:sldId id="273" r:id="rId20"/>
    <p:sldId id="277" r:id="rId21"/>
    <p:sldId id="278" r:id="rId22"/>
    <p:sldId id="280" r:id="rId23"/>
    <p:sldId id="276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4660"/>
  </p:normalViewPr>
  <p:slideViewPr>
    <p:cSldViewPr>
      <p:cViewPr varScale="1">
        <p:scale>
          <a:sx n="157" d="100"/>
          <a:sy n="157" d="100"/>
        </p:scale>
        <p:origin x="15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sychoLippo\Documents\Finances.xlsm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sychoLippo\Documents\Finances.xlsm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AU"/>
              <a:t>Attendance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mh!$C$145</c:f>
              <c:strCache>
                <c:ptCount val="1"/>
                <c:pt idx="0">
                  <c:v>Official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mh!$N$144:$X$144</c:f>
              <c:strCache>
                <c:ptCount val="11"/>
                <c:pt idx="0">
                  <c:v>Michael Lip</c:v>
                </c:pt>
                <c:pt idx="1">
                  <c:v>Andrew Lau</c:v>
                </c:pt>
                <c:pt idx="2">
                  <c:v>Garley So</c:v>
                </c:pt>
                <c:pt idx="3">
                  <c:v>Glenn Carter</c:v>
                </c:pt>
                <c:pt idx="4">
                  <c:v>Bronwyn Lau</c:v>
                </c:pt>
                <c:pt idx="5">
                  <c:v>Craig McLean</c:v>
                </c:pt>
                <c:pt idx="6">
                  <c:v>Sam Skinner</c:v>
                </c:pt>
                <c:pt idx="7">
                  <c:v>Ben Lovelock</c:v>
                </c:pt>
                <c:pt idx="8">
                  <c:v>Cecilia Aguilar</c:v>
                </c:pt>
                <c:pt idx="9">
                  <c:v>Stephen Burke</c:v>
                </c:pt>
                <c:pt idx="10">
                  <c:v>Teresa Yung</c:v>
                </c:pt>
              </c:strCache>
            </c:strRef>
          </c:cat>
          <c:val>
            <c:numRef>
              <c:f>mh!$N$145:$X$145</c:f>
              <c:numCache>
                <c:formatCode>General</c:formatCode>
                <c:ptCount val="11"/>
                <c:pt idx="0">
                  <c:v>33</c:v>
                </c:pt>
                <c:pt idx="1">
                  <c:v>33</c:v>
                </c:pt>
                <c:pt idx="2">
                  <c:v>32</c:v>
                </c:pt>
                <c:pt idx="3">
                  <c:v>27</c:v>
                </c:pt>
                <c:pt idx="4">
                  <c:v>31</c:v>
                </c:pt>
                <c:pt idx="5">
                  <c:v>32</c:v>
                </c:pt>
                <c:pt idx="6">
                  <c:v>30</c:v>
                </c:pt>
                <c:pt idx="7">
                  <c:v>19</c:v>
                </c:pt>
                <c:pt idx="8">
                  <c:v>11</c:v>
                </c:pt>
                <c:pt idx="9">
                  <c:v>13</c:v>
                </c:pt>
                <c:pt idx="10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B78-4D23-BFA0-9DECFF426BC0}"/>
            </c:ext>
          </c:extLst>
        </c:ser>
        <c:ser>
          <c:idx val="1"/>
          <c:order val="1"/>
          <c:tx>
            <c:strRef>
              <c:f>mh!$C$146</c:f>
              <c:strCache>
                <c:ptCount val="1"/>
                <c:pt idx="0">
                  <c:v>Unofficial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mh!$N$144:$X$144</c:f>
              <c:strCache>
                <c:ptCount val="11"/>
                <c:pt idx="0">
                  <c:v>Michael Lip</c:v>
                </c:pt>
                <c:pt idx="1">
                  <c:v>Andrew Lau</c:v>
                </c:pt>
                <c:pt idx="2">
                  <c:v>Garley So</c:v>
                </c:pt>
                <c:pt idx="3">
                  <c:v>Glenn Carter</c:v>
                </c:pt>
                <c:pt idx="4">
                  <c:v>Bronwyn Lau</c:v>
                </c:pt>
                <c:pt idx="5">
                  <c:v>Craig McLean</c:v>
                </c:pt>
                <c:pt idx="6">
                  <c:v>Sam Skinner</c:v>
                </c:pt>
                <c:pt idx="7">
                  <c:v>Ben Lovelock</c:v>
                </c:pt>
                <c:pt idx="8">
                  <c:v>Cecilia Aguilar</c:v>
                </c:pt>
                <c:pt idx="9">
                  <c:v>Stephen Burke</c:v>
                </c:pt>
                <c:pt idx="10">
                  <c:v>Teresa Yung</c:v>
                </c:pt>
              </c:strCache>
            </c:strRef>
          </c:cat>
          <c:val>
            <c:numRef>
              <c:f>mh!$N$146:$X$146</c:f>
              <c:numCache>
                <c:formatCode>General</c:formatCode>
                <c:ptCount val="11"/>
                <c:pt idx="0">
                  <c:v>23</c:v>
                </c:pt>
                <c:pt idx="1">
                  <c:v>14</c:v>
                </c:pt>
                <c:pt idx="2">
                  <c:v>19</c:v>
                </c:pt>
                <c:pt idx="3">
                  <c:v>13</c:v>
                </c:pt>
                <c:pt idx="4">
                  <c:v>7</c:v>
                </c:pt>
                <c:pt idx="5">
                  <c:v>15</c:v>
                </c:pt>
                <c:pt idx="6">
                  <c:v>8</c:v>
                </c:pt>
                <c:pt idx="7">
                  <c:v>12</c:v>
                </c:pt>
                <c:pt idx="8">
                  <c:v>2</c:v>
                </c:pt>
                <c:pt idx="9">
                  <c:v>8</c:v>
                </c:pt>
                <c:pt idx="10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B78-4D23-BFA0-9DECFF426BC0}"/>
            </c:ext>
          </c:extLst>
        </c:ser>
        <c:ser>
          <c:idx val="2"/>
          <c:order val="2"/>
          <c:tx>
            <c:strRef>
              <c:f>mh!$C$147</c:f>
              <c:strCache>
                <c:ptCount val="1"/>
                <c:pt idx="0">
                  <c:v>Melbourne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mh!$N$144:$X$144</c:f>
              <c:strCache>
                <c:ptCount val="11"/>
                <c:pt idx="0">
                  <c:v>Michael Lip</c:v>
                </c:pt>
                <c:pt idx="1">
                  <c:v>Andrew Lau</c:v>
                </c:pt>
                <c:pt idx="2">
                  <c:v>Garley So</c:v>
                </c:pt>
                <c:pt idx="3">
                  <c:v>Glenn Carter</c:v>
                </c:pt>
                <c:pt idx="4">
                  <c:v>Bronwyn Lau</c:v>
                </c:pt>
                <c:pt idx="5">
                  <c:v>Craig McLean</c:v>
                </c:pt>
                <c:pt idx="6">
                  <c:v>Sam Skinner</c:v>
                </c:pt>
                <c:pt idx="7">
                  <c:v>Ben Lovelock</c:v>
                </c:pt>
                <c:pt idx="8">
                  <c:v>Cecilia Aguilar</c:v>
                </c:pt>
                <c:pt idx="9">
                  <c:v>Stephen Burke</c:v>
                </c:pt>
                <c:pt idx="10">
                  <c:v>Teresa Yung</c:v>
                </c:pt>
              </c:strCache>
            </c:strRef>
          </c:cat>
          <c:val>
            <c:numRef>
              <c:f>mh!$N$147:$X$147</c:f>
              <c:numCache>
                <c:formatCode>General</c:formatCode>
                <c:ptCount val="11"/>
                <c:pt idx="0">
                  <c:v>9</c:v>
                </c:pt>
                <c:pt idx="1">
                  <c:v>4</c:v>
                </c:pt>
                <c:pt idx="2">
                  <c:v>9</c:v>
                </c:pt>
                <c:pt idx="3">
                  <c:v>8</c:v>
                </c:pt>
                <c:pt idx="4">
                  <c:v>4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B78-4D23-BFA0-9DECFF426BC0}"/>
            </c:ext>
          </c:extLst>
        </c:ser>
        <c:ser>
          <c:idx val="3"/>
          <c:order val="3"/>
          <c:tx>
            <c:strRef>
              <c:f>mh!$C$148</c:f>
              <c:strCache>
                <c:ptCount val="1"/>
                <c:pt idx="0">
                  <c:v>Hunter Valley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mh!$N$144:$X$144</c:f>
              <c:strCache>
                <c:ptCount val="11"/>
                <c:pt idx="0">
                  <c:v>Michael Lip</c:v>
                </c:pt>
                <c:pt idx="1">
                  <c:v>Andrew Lau</c:v>
                </c:pt>
                <c:pt idx="2">
                  <c:v>Garley So</c:v>
                </c:pt>
                <c:pt idx="3">
                  <c:v>Glenn Carter</c:v>
                </c:pt>
                <c:pt idx="4">
                  <c:v>Bronwyn Lau</c:v>
                </c:pt>
                <c:pt idx="5">
                  <c:v>Craig McLean</c:v>
                </c:pt>
                <c:pt idx="6">
                  <c:v>Sam Skinner</c:v>
                </c:pt>
                <c:pt idx="7">
                  <c:v>Ben Lovelock</c:v>
                </c:pt>
                <c:pt idx="8">
                  <c:v>Cecilia Aguilar</c:v>
                </c:pt>
                <c:pt idx="9">
                  <c:v>Stephen Burke</c:v>
                </c:pt>
                <c:pt idx="10">
                  <c:v>Teresa Yung</c:v>
                </c:pt>
              </c:strCache>
            </c:strRef>
          </c:cat>
          <c:val>
            <c:numRef>
              <c:f>mh!$N$148:$X$148</c:f>
              <c:numCache>
                <c:formatCode>General</c:formatCode>
                <c:ptCount val="11"/>
                <c:pt idx="0">
                  <c:v>6</c:v>
                </c:pt>
                <c:pt idx="1">
                  <c:v>2</c:v>
                </c:pt>
                <c:pt idx="2">
                  <c:v>6</c:v>
                </c:pt>
                <c:pt idx="3">
                  <c:v>0</c:v>
                </c:pt>
                <c:pt idx="4">
                  <c:v>2</c:v>
                </c:pt>
                <c:pt idx="5">
                  <c:v>5</c:v>
                </c:pt>
                <c:pt idx="6">
                  <c:v>1</c:v>
                </c:pt>
                <c:pt idx="7">
                  <c:v>0</c:v>
                </c:pt>
                <c:pt idx="8">
                  <c:v>1</c:v>
                </c:pt>
                <c:pt idx="9">
                  <c:v>6</c:v>
                </c:pt>
                <c:pt idx="1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78-4D23-BFA0-9DECFF426BC0}"/>
            </c:ext>
          </c:extLst>
        </c:ser>
        <c:ser>
          <c:idx val="4"/>
          <c:order val="4"/>
          <c:tx>
            <c:strRef>
              <c:f>mh!$C$149</c:f>
              <c:strCache>
                <c:ptCount val="1"/>
                <c:pt idx="0">
                  <c:v>Canberra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mh!$N$144:$X$144</c:f>
              <c:strCache>
                <c:ptCount val="11"/>
                <c:pt idx="0">
                  <c:v>Michael Lip</c:v>
                </c:pt>
                <c:pt idx="1">
                  <c:v>Andrew Lau</c:v>
                </c:pt>
                <c:pt idx="2">
                  <c:v>Garley So</c:v>
                </c:pt>
                <c:pt idx="3">
                  <c:v>Glenn Carter</c:v>
                </c:pt>
                <c:pt idx="4">
                  <c:v>Bronwyn Lau</c:v>
                </c:pt>
                <c:pt idx="5">
                  <c:v>Craig McLean</c:v>
                </c:pt>
                <c:pt idx="6">
                  <c:v>Sam Skinner</c:v>
                </c:pt>
                <c:pt idx="7">
                  <c:v>Ben Lovelock</c:v>
                </c:pt>
                <c:pt idx="8">
                  <c:v>Cecilia Aguilar</c:v>
                </c:pt>
                <c:pt idx="9">
                  <c:v>Stephen Burke</c:v>
                </c:pt>
                <c:pt idx="10">
                  <c:v>Teresa Yung</c:v>
                </c:pt>
              </c:strCache>
            </c:strRef>
          </c:cat>
          <c:val>
            <c:numRef>
              <c:f>mh!$N$149:$X$149</c:f>
              <c:numCache>
                <c:formatCode>General</c:formatCode>
                <c:ptCount val="11"/>
                <c:pt idx="0">
                  <c:v>7</c:v>
                </c:pt>
                <c:pt idx="1">
                  <c:v>4</c:v>
                </c:pt>
                <c:pt idx="2">
                  <c:v>0</c:v>
                </c:pt>
                <c:pt idx="3">
                  <c:v>1</c:v>
                </c:pt>
                <c:pt idx="4">
                  <c:v>4</c:v>
                </c:pt>
                <c:pt idx="5">
                  <c:v>7</c:v>
                </c:pt>
                <c:pt idx="6">
                  <c:v>2</c:v>
                </c:pt>
                <c:pt idx="7">
                  <c:v>0</c:v>
                </c:pt>
                <c:pt idx="8">
                  <c:v>2</c:v>
                </c:pt>
                <c:pt idx="9">
                  <c:v>7</c:v>
                </c:pt>
                <c:pt idx="10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B78-4D23-BFA0-9DECFF426BC0}"/>
            </c:ext>
          </c:extLst>
        </c:ser>
        <c:ser>
          <c:idx val="5"/>
          <c:order val="5"/>
          <c:tx>
            <c:strRef>
              <c:f>mh!$C$150</c:f>
              <c:strCache>
                <c:ptCount val="1"/>
                <c:pt idx="0">
                  <c:v>Brisbane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mh!$N$144:$X$144</c:f>
              <c:strCache>
                <c:ptCount val="11"/>
                <c:pt idx="0">
                  <c:v>Michael Lip</c:v>
                </c:pt>
                <c:pt idx="1">
                  <c:v>Andrew Lau</c:v>
                </c:pt>
                <c:pt idx="2">
                  <c:v>Garley So</c:v>
                </c:pt>
                <c:pt idx="3">
                  <c:v>Glenn Carter</c:v>
                </c:pt>
                <c:pt idx="4">
                  <c:v>Bronwyn Lau</c:v>
                </c:pt>
                <c:pt idx="5">
                  <c:v>Craig McLean</c:v>
                </c:pt>
                <c:pt idx="6">
                  <c:v>Sam Skinner</c:v>
                </c:pt>
                <c:pt idx="7">
                  <c:v>Ben Lovelock</c:v>
                </c:pt>
                <c:pt idx="8">
                  <c:v>Cecilia Aguilar</c:v>
                </c:pt>
                <c:pt idx="9">
                  <c:v>Stephen Burke</c:v>
                </c:pt>
                <c:pt idx="10">
                  <c:v>Teresa Yung</c:v>
                </c:pt>
              </c:strCache>
            </c:strRef>
          </c:cat>
          <c:val>
            <c:numRef>
              <c:f>mh!$N$150:$X$150</c:f>
              <c:numCache>
                <c:formatCode>General</c:formatCode>
                <c:ptCount val="11"/>
                <c:pt idx="0">
                  <c:v>6</c:v>
                </c:pt>
                <c:pt idx="1">
                  <c:v>0</c:v>
                </c:pt>
                <c:pt idx="2">
                  <c:v>6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9B78-4D23-BFA0-9DECFF426BC0}"/>
            </c:ext>
          </c:extLst>
        </c:ser>
        <c:ser>
          <c:idx val="6"/>
          <c:order val="6"/>
          <c:tx>
            <c:strRef>
              <c:f>mh!$C$151</c:f>
              <c:strCache>
                <c:ptCount val="1"/>
                <c:pt idx="0">
                  <c:v>Melbourne 2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mh!$N$144:$X$144</c:f>
              <c:strCache>
                <c:ptCount val="11"/>
                <c:pt idx="0">
                  <c:v>Michael Lip</c:v>
                </c:pt>
                <c:pt idx="1">
                  <c:v>Andrew Lau</c:v>
                </c:pt>
                <c:pt idx="2">
                  <c:v>Garley So</c:v>
                </c:pt>
                <c:pt idx="3">
                  <c:v>Glenn Carter</c:v>
                </c:pt>
                <c:pt idx="4">
                  <c:v>Bronwyn Lau</c:v>
                </c:pt>
                <c:pt idx="5">
                  <c:v>Craig McLean</c:v>
                </c:pt>
                <c:pt idx="6">
                  <c:v>Sam Skinner</c:v>
                </c:pt>
                <c:pt idx="7">
                  <c:v>Ben Lovelock</c:v>
                </c:pt>
                <c:pt idx="8">
                  <c:v>Cecilia Aguilar</c:v>
                </c:pt>
                <c:pt idx="9">
                  <c:v>Stephen Burke</c:v>
                </c:pt>
                <c:pt idx="10">
                  <c:v>Teresa Yung</c:v>
                </c:pt>
              </c:strCache>
            </c:strRef>
          </c:cat>
          <c:val>
            <c:numRef>
              <c:f>mh!$N$151:$X$151</c:f>
              <c:numCache>
                <c:formatCode>General</c:formatCode>
                <c:ptCount val="11"/>
                <c:pt idx="0">
                  <c:v>8</c:v>
                </c:pt>
                <c:pt idx="1">
                  <c:v>0</c:v>
                </c:pt>
                <c:pt idx="2">
                  <c:v>8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9B78-4D23-BFA0-9DECFF426B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43068088"/>
        <c:axId val="343067304"/>
      </c:barChart>
      <c:catAx>
        <c:axId val="343068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3067304"/>
        <c:crosses val="autoZero"/>
        <c:auto val="1"/>
        <c:lblAlgn val="ctr"/>
        <c:lblOffset val="100"/>
        <c:noMultiLvlLbl val="0"/>
      </c:catAx>
      <c:valAx>
        <c:axId val="343067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3068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AU"/>
              <a:t>Restaurant Visits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mh!$BR$6</c:f>
              <c:strCache>
                <c:ptCount val="1"/>
                <c:pt idx="0">
                  <c:v>Official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mh!$BQ$7:$BQ$17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mh!$BR$7:$BR$17</c:f>
              <c:numCache>
                <c:formatCode>General</c:formatCode>
                <c:ptCount val="11"/>
                <c:pt idx="0">
                  <c:v>1</c:v>
                </c:pt>
                <c:pt idx="1">
                  <c:v>4</c:v>
                </c:pt>
                <c:pt idx="2">
                  <c:v>4</c:v>
                </c:pt>
                <c:pt idx="3">
                  <c:v>3</c:v>
                </c:pt>
                <c:pt idx="4">
                  <c:v>4</c:v>
                </c:pt>
                <c:pt idx="5">
                  <c:v>4</c:v>
                </c:pt>
                <c:pt idx="6">
                  <c:v>3</c:v>
                </c:pt>
                <c:pt idx="7">
                  <c:v>1</c:v>
                </c:pt>
                <c:pt idx="8">
                  <c:v>2</c:v>
                </c:pt>
                <c:pt idx="9">
                  <c:v>3</c:v>
                </c:pt>
                <c:pt idx="10">
                  <c:v>4</c:v>
                </c:pt>
              </c:numCache>
            </c:numRef>
          </c:val>
        </c:ser>
        <c:ser>
          <c:idx val="1"/>
          <c:order val="1"/>
          <c:tx>
            <c:strRef>
              <c:f>mh!$BS$6</c:f>
              <c:strCache>
                <c:ptCount val="1"/>
                <c:pt idx="0">
                  <c:v>Unofficial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mh!$BQ$7:$BQ$17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mh!$BS$7:$BS$17</c:f>
              <c:numCache>
                <c:formatCode>General</c:formatCode>
                <c:ptCount val="11"/>
                <c:pt idx="0">
                  <c:v>0</c:v>
                </c:pt>
                <c:pt idx="1">
                  <c:v>4</c:v>
                </c:pt>
                <c:pt idx="2">
                  <c:v>1</c:v>
                </c:pt>
                <c:pt idx="3">
                  <c:v>4</c:v>
                </c:pt>
                <c:pt idx="4">
                  <c:v>3</c:v>
                </c:pt>
                <c:pt idx="5">
                  <c:v>2</c:v>
                </c:pt>
                <c:pt idx="6">
                  <c:v>3</c:v>
                </c:pt>
                <c:pt idx="7">
                  <c:v>3</c:v>
                </c:pt>
                <c:pt idx="8">
                  <c:v>1</c:v>
                </c:pt>
                <c:pt idx="9">
                  <c:v>2</c:v>
                </c:pt>
                <c:pt idx="10">
                  <c:v>0</c:v>
                </c:pt>
              </c:numCache>
            </c:numRef>
          </c:val>
        </c:ser>
        <c:ser>
          <c:idx val="2"/>
          <c:order val="2"/>
          <c:tx>
            <c:strRef>
              <c:f>mh!$BT$6</c:f>
              <c:strCache>
                <c:ptCount val="1"/>
                <c:pt idx="0">
                  <c:v>Melbourne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mh!$BQ$7:$BQ$17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mh!$BT$7:$BT$17</c:f>
              <c:numCache>
                <c:formatCode>General</c:formatCode>
                <c:ptCount val="11"/>
                <c:pt idx="1">
                  <c:v>9</c:v>
                </c:pt>
              </c:numCache>
            </c:numRef>
          </c:val>
        </c:ser>
        <c:ser>
          <c:idx val="3"/>
          <c:order val="3"/>
          <c:tx>
            <c:strRef>
              <c:f>mh!$BU$6</c:f>
              <c:strCache>
                <c:ptCount val="1"/>
                <c:pt idx="0">
                  <c:v>Hunter Valley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mh!$BQ$7:$BQ$17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mh!$BU$7:$BU$17</c:f>
              <c:numCache>
                <c:formatCode>General</c:formatCode>
                <c:ptCount val="11"/>
                <c:pt idx="6">
                  <c:v>6</c:v>
                </c:pt>
              </c:numCache>
            </c:numRef>
          </c:val>
        </c:ser>
        <c:ser>
          <c:idx val="4"/>
          <c:order val="4"/>
          <c:tx>
            <c:strRef>
              <c:f>mh!$BV$6</c:f>
              <c:strCache>
                <c:ptCount val="1"/>
                <c:pt idx="0">
                  <c:v>Canberra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mh!$BQ$7:$BQ$17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mh!$BV$7:$BV$17</c:f>
              <c:numCache>
                <c:formatCode>General</c:formatCode>
                <c:ptCount val="11"/>
                <c:pt idx="8">
                  <c:v>7</c:v>
                </c:pt>
              </c:numCache>
            </c:numRef>
          </c:val>
        </c:ser>
        <c:ser>
          <c:idx val="5"/>
          <c:order val="5"/>
          <c:tx>
            <c:strRef>
              <c:f>mh!$BW$6</c:f>
              <c:strCache>
                <c:ptCount val="1"/>
                <c:pt idx="0">
                  <c:v>Brisbane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mh!$BQ$7:$BQ$17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mh!$BW$7:$BW$17</c:f>
              <c:numCache>
                <c:formatCode>General</c:formatCode>
                <c:ptCount val="11"/>
                <c:pt idx="9">
                  <c:v>6</c:v>
                </c:pt>
              </c:numCache>
            </c:numRef>
          </c:val>
        </c:ser>
        <c:ser>
          <c:idx val="6"/>
          <c:order val="6"/>
          <c:tx>
            <c:strRef>
              <c:f>mh!$BX$6</c:f>
              <c:strCache>
                <c:ptCount val="1"/>
                <c:pt idx="0">
                  <c:v>Melbourne 2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mh!$BQ$7:$BQ$17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mh!$BX$7:$BX$17</c:f>
              <c:numCache>
                <c:formatCode>General</c:formatCode>
                <c:ptCount val="11"/>
                <c:pt idx="10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43364456"/>
        <c:axId val="343365632"/>
      </c:barChart>
      <c:catAx>
        <c:axId val="343364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3365632"/>
        <c:crosses val="autoZero"/>
        <c:auto val="1"/>
        <c:lblAlgn val="ctr"/>
        <c:lblOffset val="100"/>
        <c:noMultiLvlLbl val="0"/>
      </c:catAx>
      <c:valAx>
        <c:axId val="343365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3364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AC1F75-B762-4536-860B-EBFB697EE8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Mad Hatters – 10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8BE33B2-A3D2-44EE-8066-3DD598EC8B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7</a:t>
            </a:r>
            <a:r>
              <a:rPr lang="en-AU" baseline="30000" dirty="0"/>
              <a:t>th</a:t>
            </a:r>
            <a:r>
              <a:rPr lang="en-AU" dirty="0"/>
              <a:t> December 2019</a:t>
            </a:r>
          </a:p>
        </p:txBody>
      </p:sp>
    </p:spTree>
    <p:extLst>
      <p:ext uri="{BB962C8B-B14F-4D97-AF65-F5344CB8AC3E}">
        <p14:creationId xmlns:p14="http://schemas.microsoft.com/office/powerpoint/2010/main" val="138983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324210-7E91-490D-9169-6453DBE7E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Stats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7D7A7F5C-D98D-40EE-9EA1-40CE17D31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367352"/>
              </p:ext>
            </p:extLst>
          </p:nvPr>
        </p:nvGraphicFramePr>
        <p:xfrm>
          <a:off x="2031999" y="2918460"/>
          <a:ext cx="8128000" cy="2595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259699200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5549782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10 years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92 restaurant visits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15055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3 </a:t>
                      </a:r>
                      <a:r>
                        <a:rPr lang="en-AU" dirty="0"/>
                        <a:t>weddings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116 hats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85640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6 babies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/>
                        <a:t>5 foodie trips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91090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2 television appearances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906 </a:t>
                      </a:r>
                      <a:r>
                        <a:rPr lang="en-AU" dirty="0"/>
                        <a:t>dishes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11288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1 retirement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54 different participants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036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3 </a:t>
                      </a:r>
                      <a:r>
                        <a:rPr lang="en-AU" dirty="0" smtClean="0"/>
                        <a:t>still </a:t>
                      </a:r>
                      <a:r>
                        <a:rPr lang="en-AU" dirty="0"/>
                        <a:t>working at AMP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1,476 </a:t>
                      </a:r>
                      <a:r>
                        <a:rPr lang="en-AU" dirty="0"/>
                        <a:t>photos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47308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1 marathon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A small fortune</a:t>
                      </a:r>
                      <a:r>
                        <a:rPr lang="en-AU" baseline="0" dirty="0" smtClean="0"/>
                        <a:t> spent</a:t>
                      </a:r>
                      <a:endParaRPr lang="en-A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11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324210-7E91-490D-9169-6453DBE7E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Stats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00000000-0008-0000-1600-000006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3629153"/>
              </p:ext>
            </p:extLst>
          </p:nvPr>
        </p:nvGraphicFramePr>
        <p:xfrm>
          <a:off x="805382" y="2708920"/>
          <a:ext cx="531158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3066554"/>
              </p:ext>
            </p:extLst>
          </p:nvPr>
        </p:nvGraphicFramePr>
        <p:xfrm>
          <a:off x="6096000" y="2708920"/>
          <a:ext cx="540000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0362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Most controversial dish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6662505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600" dirty="0" smtClean="0"/>
                        <a:t>Nomination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1</a:t>
                      </a:r>
                      <a:r>
                        <a:rPr lang="en-AU" sz="1600" baseline="30000" dirty="0"/>
                        <a:t>st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2</a:t>
                      </a:r>
                      <a:r>
                        <a:rPr lang="en-AU" sz="1600" baseline="30000" dirty="0"/>
                        <a:t>nd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3</a:t>
                      </a:r>
                      <a:r>
                        <a:rPr lang="en-AU" sz="1600" baseline="30000" dirty="0"/>
                        <a:t>rd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1. Terrine, Altitude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/>
                        <a:t>2. Risotto, </a:t>
                      </a:r>
                      <a:r>
                        <a:rPr lang="en-AU" b="1" dirty="0" err="1"/>
                        <a:t>Alio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3. Duck Dessert, Mumu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/>
                        <a:t>4. Pigeon head, Marque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5. Pumpkin dessert, </a:t>
                      </a:r>
                      <a:r>
                        <a:rPr lang="en-AU" dirty="0" err="1"/>
                        <a:t>Ormeggio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/>
                        <a:t>6. Salad with extras, Lucio’s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136054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Most controversial</a:t>
                      </a:r>
                      <a:r>
                        <a:rPr lang="en-AU" sz="900" b="1" baseline="0" dirty="0" smtClean="0"/>
                        <a:t> dish</a:t>
                      </a:r>
                      <a:endParaRPr lang="en-AU" sz="900" b="1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70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Most controversial </a:t>
            </a:r>
            <a:r>
              <a:rPr lang="en-AU" dirty="0" smtClean="0"/>
              <a:t>dish</a:t>
            </a:r>
            <a:endParaRPr lang="en-AU" sz="27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136054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Most controversial</a:t>
                      </a:r>
                      <a:r>
                        <a:rPr lang="en-AU" sz="900" b="1" baseline="0" dirty="0" smtClean="0"/>
                        <a:t> dish</a:t>
                      </a:r>
                      <a:endParaRPr lang="en-AU" sz="900" b="1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2" y="2996952"/>
            <a:ext cx="2400000" cy="1800000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2996952"/>
            <a:ext cx="2700000" cy="180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825" y="2996952"/>
            <a:ext cx="2700000" cy="1800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95402" y="4941168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Risotto, </a:t>
            </a:r>
            <a:r>
              <a:rPr lang="en-AU" sz="1600" dirty="0" err="1"/>
              <a:t>Alio</a:t>
            </a:r>
            <a:endParaRPr lang="en-AU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4661825" y="4941168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Pigeon head, </a:t>
            </a:r>
            <a:r>
              <a:rPr lang="en-AU" sz="1600" dirty="0" smtClean="0"/>
              <a:t>Marque</a:t>
            </a:r>
            <a:endParaRPr lang="en-AU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8319081" y="4941168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Salad with extras, </a:t>
            </a:r>
            <a:r>
              <a:rPr lang="en-AU" sz="1600" dirty="0" smtClean="0"/>
              <a:t>Lucio’s</a:t>
            </a: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val="51602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Most controversial dish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5549435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600" dirty="0" smtClean="0"/>
                        <a:t>Nomination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1</a:t>
                      </a:r>
                      <a:r>
                        <a:rPr lang="en-AU" sz="1600" baseline="30000" dirty="0"/>
                        <a:t>st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2</a:t>
                      </a:r>
                      <a:r>
                        <a:rPr lang="en-AU" sz="1600" baseline="30000" dirty="0"/>
                        <a:t>nd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3</a:t>
                      </a:r>
                      <a:r>
                        <a:rPr lang="en-AU" sz="1600" baseline="30000" dirty="0"/>
                        <a:t>rd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1. Terrine, Altitude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/>
                        <a:t>2. Risotto, </a:t>
                      </a:r>
                      <a:r>
                        <a:rPr lang="en-AU" b="1" dirty="0" err="1"/>
                        <a:t>Alio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4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3. Duck Dessert, Mumu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/>
                        <a:t>4. Pigeon head, Marque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4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/>
                        <a:t>5. Pumpkin dessert, </a:t>
                      </a:r>
                      <a:r>
                        <a:rPr lang="en-AU" dirty="0" err="1"/>
                        <a:t>Ormeggio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/>
                        <a:t>6. Salad with extras, Lucio’s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136054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Most controversial</a:t>
                      </a:r>
                      <a:r>
                        <a:rPr lang="en-AU" sz="900" b="1" baseline="0" dirty="0" smtClean="0"/>
                        <a:t> dish</a:t>
                      </a:r>
                      <a:endParaRPr lang="en-AU" sz="900" b="1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3284984"/>
            <a:ext cx="257500" cy="3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039163"/>
            <a:ext cx="257500" cy="36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780757"/>
            <a:ext cx="2575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Biggest WTF </a:t>
            </a:r>
            <a:r>
              <a:rPr lang="en-AU" dirty="0" smtClean="0"/>
              <a:t>moment</a:t>
            </a:r>
            <a:endParaRPr lang="en-AU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761556"/>
              </p:ext>
            </p:extLst>
          </p:nvPr>
        </p:nvGraphicFramePr>
        <p:xfrm>
          <a:off x="1295400" y="2557463"/>
          <a:ext cx="9601201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600" dirty="0" smtClean="0"/>
                        <a:t>Nomination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1</a:t>
                      </a:r>
                      <a:r>
                        <a:rPr lang="en-AU" sz="1600" baseline="30000" dirty="0"/>
                        <a:t>st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2</a:t>
                      </a:r>
                      <a:r>
                        <a:rPr lang="en-AU" sz="1600" baseline="30000" dirty="0"/>
                        <a:t>nd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3</a:t>
                      </a:r>
                      <a:r>
                        <a:rPr lang="en-AU" sz="1600" baseline="30000" dirty="0"/>
                        <a:t>rd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1. Sea sick,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2. The coin toss, The Press Club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3. Glenn “Wacko Jacko” Carter, Bentley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4. Dessert degustation please, Bentley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5. Uneven pour?, Lucio's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6. The worms, Lucio's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7. Ghost, Icebergs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8. The “close eye”, every photo with Andrew Lau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919411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530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Biggest WTF </a:t>
            </a:r>
            <a:r>
              <a:rPr lang="en-AU" dirty="0" smtClean="0"/>
              <a:t>moment</a:t>
            </a:r>
            <a:endParaRPr lang="en-AU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919411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825" y="2996952"/>
            <a:ext cx="2700000" cy="180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95402" y="4941168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Uneven pour?, Lucio's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1825" y="4941168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The worms, Lucio's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19081" y="4941168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Ghost, Icebergs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160" y="2996952"/>
            <a:ext cx="2700000" cy="1800000"/>
          </a:xfrm>
          <a:prstGeom prst="rect">
            <a:avLst/>
          </a:prstGeom>
        </p:spPr>
      </p:pic>
      <p:pic>
        <p:nvPicPr>
          <p:cNvPr id="1026" name="Picture 2" descr="Image result for wine glass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2" y="2996952"/>
            <a:ext cx="270205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0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Biggest WTF </a:t>
            </a:r>
            <a:r>
              <a:rPr lang="en-AU" dirty="0" smtClean="0"/>
              <a:t>moment</a:t>
            </a:r>
            <a:endParaRPr lang="en-AU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3155686"/>
              </p:ext>
            </p:extLst>
          </p:nvPr>
        </p:nvGraphicFramePr>
        <p:xfrm>
          <a:off x="1295400" y="2557463"/>
          <a:ext cx="9601201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600" dirty="0" smtClean="0"/>
                        <a:t>Nomination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1</a:t>
                      </a:r>
                      <a:r>
                        <a:rPr lang="en-AU" sz="1600" baseline="30000" dirty="0"/>
                        <a:t>st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2</a:t>
                      </a:r>
                      <a:r>
                        <a:rPr lang="en-AU" sz="1600" baseline="30000" dirty="0"/>
                        <a:t>nd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3</a:t>
                      </a:r>
                      <a:r>
                        <a:rPr lang="en-AU" sz="1600" baseline="30000" dirty="0"/>
                        <a:t>rd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1. Sea sick,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2. The coin toss, The Press Club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3. Glenn “Wacko Jacko” Carter, Bentley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4. Dessert degustation please, Bentley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5. Uneven pour?, Lucio's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5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6. The worms, Lucio's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7. Ghost, Icebergs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8. The “close eye”, every photo with Andrew Lau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919411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942" y="4420757"/>
            <a:ext cx="257500" cy="36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942" y="5169237"/>
            <a:ext cx="257500" cy="3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780757"/>
            <a:ext cx="2575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6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Biggest WTF </a:t>
            </a:r>
            <a:r>
              <a:rPr lang="en-AU" dirty="0" smtClean="0"/>
              <a:t>moment</a:t>
            </a:r>
            <a:endParaRPr lang="en-AU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919411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824192" y="3645024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Ghost, Icebergs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492896"/>
            <a:ext cx="5400000" cy="3600000"/>
          </a:xfrm>
          <a:prstGeom prst="rect">
            <a:avLst/>
          </a:prstGeom>
        </p:spPr>
      </p:pic>
      <p:cxnSp>
        <p:nvCxnSpPr>
          <p:cNvPr id="6" name="Straight Arrow Connector 5"/>
          <p:cNvCxnSpPr>
            <a:stCxn id="12" idx="1"/>
          </p:cNvCxnSpPr>
          <p:nvPr/>
        </p:nvCxnSpPr>
        <p:spPr>
          <a:xfrm flipH="1" flipV="1">
            <a:off x="6600056" y="3140968"/>
            <a:ext cx="1224136" cy="6733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725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Favourite dish – dessert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7175962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600" dirty="0" smtClean="0"/>
                        <a:t>Nomination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1</a:t>
                      </a:r>
                      <a:r>
                        <a:rPr lang="en-AU" sz="1600" baseline="30000" dirty="0"/>
                        <a:t>st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2</a:t>
                      </a:r>
                      <a:r>
                        <a:rPr lang="en-AU" sz="1600" baseline="30000" dirty="0"/>
                        <a:t>nd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3</a:t>
                      </a:r>
                      <a:r>
                        <a:rPr lang="en-AU" sz="1600" baseline="30000" dirty="0"/>
                        <a:t>rd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1. Dessert sharing platter,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2. Snow egg, Quay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3. Deconstructed Apple Pie, Attica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4. </a:t>
                      </a:r>
                      <a:r>
                        <a:rPr lang="fr-FR" dirty="0" err="1" smtClean="0"/>
                        <a:t>Passionfruit</a:t>
                      </a:r>
                      <a:r>
                        <a:rPr lang="fr-FR" dirty="0" smtClean="0"/>
                        <a:t> soufflé, Guillaume at </a:t>
                      </a:r>
                      <a:r>
                        <a:rPr lang="fr-FR" dirty="0" err="1" smtClean="0"/>
                        <a:t>Bennelong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5. Petit Four x 100, Restaurant Arras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6. Coconut,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3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6697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47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Favourite dish – dessert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6697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95402" y="4941168"/>
            <a:ext cx="23523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Snow egg, Quay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1824" y="4941168"/>
            <a:ext cx="2802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Deconstructed Apple Pie, Attica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19080" y="4941168"/>
            <a:ext cx="288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Petit Four x 100, Restaurant Arras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471" y="2996952"/>
            <a:ext cx="2400000" cy="180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824" y="2996952"/>
            <a:ext cx="2400000" cy="1800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080" y="2996952"/>
            <a:ext cx="27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07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Favourite dish – dessert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8975789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600" dirty="0" smtClean="0"/>
                        <a:t>Nomination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1</a:t>
                      </a:r>
                      <a:r>
                        <a:rPr lang="en-AU" sz="1600" baseline="30000" dirty="0"/>
                        <a:t>st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2</a:t>
                      </a:r>
                      <a:r>
                        <a:rPr lang="en-AU" sz="1600" baseline="30000" dirty="0"/>
                        <a:t>nd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600" dirty="0"/>
                        <a:t>3</a:t>
                      </a:r>
                      <a:r>
                        <a:rPr lang="en-AU" sz="1600" baseline="30000" dirty="0"/>
                        <a:t>rd</a:t>
                      </a:r>
                      <a:r>
                        <a:rPr lang="en-AU" sz="1600" dirty="0"/>
                        <a:t> </a:t>
                      </a:r>
                      <a:r>
                        <a:rPr lang="en-AU" sz="1600" dirty="0" smtClean="0"/>
                        <a:t>Place Votes</a:t>
                      </a:r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1. Dessert sharing platter,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2. Snow egg, Quay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4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3. Deconstructed Apple Pie, Attica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4. </a:t>
                      </a:r>
                      <a:r>
                        <a:rPr lang="fr-FR" dirty="0" err="1" smtClean="0"/>
                        <a:t>Passionfruit</a:t>
                      </a:r>
                      <a:r>
                        <a:rPr lang="fr-FR" dirty="0" smtClean="0"/>
                        <a:t> soufflé, Guillaume at </a:t>
                      </a:r>
                      <a:r>
                        <a:rPr lang="fr-FR" dirty="0" err="1" smtClean="0"/>
                        <a:t>Bennelong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smtClean="0"/>
                        <a:t>5. Petit Four x 100, Restaurant Arras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4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6. Coconut,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3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6697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420757"/>
            <a:ext cx="257500" cy="36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3309110"/>
            <a:ext cx="257500" cy="36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3712543"/>
            <a:ext cx="2575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0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 smtClean="0"/>
              <a:t>Favourite </a:t>
            </a:r>
            <a:r>
              <a:rPr lang="en-AU" dirty="0"/>
              <a:t>Unofficial/Trip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2474098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1. </a:t>
                      </a:r>
                      <a:r>
                        <a:rPr lang="en-AU" b="1" dirty="0" err="1" smtClean="0"/>
                        <a:t>Vue</a:t>
                      </a:r>
                      <a:r>
                        <a:rPr lang="en-AU" b="1" dirty="0" smtClean="0"/>
                        <a:t> de Monde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2. Attica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3.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4. </a:t>
                      </a:r>
                      <a:r>
                        <a:rPr lang="fr-FR" dirty="0" err="1" smtClean="0"/>
                        <a:t>Cafe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Paci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0" dirty="0" smtClean="0"/>
                        <a:t>5. </a:t>
                      </a:r>
                      <a:r>
                        <a:rPr lang="fr-FR" b="0" dirty="0" err="1" smtClean="0"/>
                        <a:t>Noma</a:t>
                      </a:r>
                      <a:endParaRPr lang="fr-FR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6. Aubergine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287673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199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 smtClean="0"/>
              <a:t>Favourite </a:t>
            </a:r>
            <a:r>
              <a:rPr lang="en-AU" dirty="0"/>
              <a:t>Unofficial/Trip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287673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785" y="3292971"/>
            <a:ext cx="2066925" cy="381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447" y="2673846"/>
            <a:ext cx="1619250" cy="16192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663" y="2833872"/>
            <a:ext cx="1948801" cy="12991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247" y="4653136"/>
            <a:ext cx="1920000" cy="1440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72" y="4653136"/>
            <a:ext cx="1920000" cy="144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063" y="4651892"/>
            <a:ext cx="216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65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 smtClean="0"/>
              <a:t>Favourite </a:t>
            </a:r>
            <a:r>
              <a:rPr lang="en-AU" dirty="0"/>
              <a:t>Unofficial/Trip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4101257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1. </a:t>
                      </a:r>
                      <a:r>
                        <a:rPr lang="en-AU" b="1" dirty="0" err="1" smtClean="0"/>
                        <a:t>Vue</a:t>
                      </a:r>
                      <a:r>
                        <a:rPr lang="en-AU" b="1" dirty="0" smtClean="0"/>
                        <a:t> de Monde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2. Attica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4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3.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3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4. </a:t>
                      </a:r>
                      <a:r>
                        <a:rPr lang="fr-FR" dirty="0" err="1" smtClean="0"/>
                        <a:t>Cafe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Paci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0" dirty="0" smtClean="0"/>
                        <a:t>5. </a:t>
                      </a:r>
                      <a:r>
                        <a:rPr lang="fr-FR" b="0" dirty="0" err="1" smtClean="0"/>
                        <a:t>Noma</a:t>
                      </a:r>
                      <a:endParaRPr lang="fr-FR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6. Aubergine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287673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3333773"/>
            <a:ext cx="257500" cy="36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2955003"/>
            <a:ext cx="257500" cy="36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3712543"/>
            <a:ext cx="2575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38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Funniest moment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7541947"/>
              </p:ext>
            </p:extLst>
          </p:nvPr>
        </p:nvGraphicFramePr>
        <p:xfrm>
          <a:off x="1295400" y="2557463"/>
          <a:ext cx="9601201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1. The Mime, </a:t>
                      </a:r>
                      <a:r>
                        <a:rPr lang="en-AU" b="1" dirty="0" err="1" smtClean="0"/>
                        <a:t>Vue</a:t>
                      </a:r>
                      <a:r>
                        <a:rPr lang="en-AU" b="1" dirty="0" smtClean="0"/>
                        <a:t> de Monde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2. The nap, Attica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3. Aw man, I </a:t>
                      </a:r>
                      <a:r>
                        <a:rPr lang="en-AU" b="0" dirty="0" err="1" smtClean="0"/>
                        <a:t>fked</a:t>
                      </a:r>
                      <a:r>
                        <a:rPr lang="en-AU" b="0" dirty="0" smtClean="0"/>
                        <a:t> up! </a:t>
                      </a:r>
                      <a:r>
                        <a:rPr lang="en-AU" b="0" dirty="0" err="1" smtClean="0"/>
                        <a:t>Ormeggio</a:t>
                      </a:r>
                      <a:endParaRPr lang="en-AU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4. The parking cheapskate, </a:t>
                      </a:r>
                      <a:r>
                        <a:rPr lang="en-AU" b="1" dirty="0" err="1" smtClean="0"/>
                        <a:t>Ormeggio</a:t>
                      </a:r>
                      <a:endParaRPr lang="en-A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5. Jacket gate 1, Lucio's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6. Jacket gate 2, Noma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7. The flying spoon,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8. Cafe Mach,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572595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608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Funniest moment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399752"/>
              </p:ext>
            </p:extLst>
          </p:nvPr>
        </p:nvGraphicFramePr>
        <p:xfrm>
          <a:off x="1295400" y="2557463"/>
          <a:ext cx="9601201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1. The Mime, </a:t>
                      </a:r>
                      <a:r>
                        <a:rPr lang="en-AU" b="1" dirty="0" err="1" smtClean="0"/>
                        <a:t>Vue</a:t>
                      </a:r>
                      <a:r>
                        <a:rPr lang="en-AU" b="1" dirty="0" smtClean="0"/>
                        <a:t> de Monde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4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2. The nap, Attica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3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3. Aw man, I </a:t>
                      </a:r>
                      <a:r>
                        <a:rPr lang="en-AU" b="0" dirty="0" err="1" smtClean="0"/>
                        <a:t>fked</a:t>
                      </a:r>
                      <a:r>
                        <a:rPr lang="en-AU" b="0" dirty="0" smtClean="0"/>
                        <a:t> up! </a:t>
                      </a:r>
                      <a:r>
                        <a:rPr lang="en-AU" b="0" dirty="0" err="1" smtClean="0"/>
                        <a:t>Ormeggio</a:t>
                      </a:r>
                      <a:endParaRPr lang="en-AU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4. The parking cheapskate, </a:t>
                      </a:r>
                      <a:r>
                        <a:rPr lang="en-AU" b="1" dirty="0" err="1" smtClean="0"/>
                        <a:t>Ormeggio</a:t>
                      </a:r>
                      <a:endParaRPr lang="en-AU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3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5. Jacket gate 1, Lucio's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6. Jacket gate 2, Noma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7. The flying spoon,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8. Cafe Mach, Muse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572595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1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2955003"/>
            <a:ext cx="257500" cy="36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059563"/>
            <a:ext cx="257500" cy="36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3315003"/>
            <a:ext cx="2575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0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Favourite dish – savoury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4457342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1. Pigs trotter,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 smtClean="0"/>
                        <a:t>2. Truffle egg fettucine, Buon Ricordo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3. Baked Crab Shell, Flower Drum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4. Milk fish, Marque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5. Veal Sweetbreads, Gastro Park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6. Ocean trout, Tetsuya’s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74486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90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Favourite dish – savoury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74486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95402" y="4941168"/>
            <a:ext cx="30724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Truffle egg fettucine, Buon Ricordo</a:t>
            </a:r>
            <a:endParaRPr lang="en-A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661824" y="4941168"/>
            <a:ext cx="2802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600" dirty="0"/>
              <a:t>Milk fish, Marque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19080" y="4941168"/>
            <a:ext cx="2889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/>
              <a:t>Ocean</a:t>
            </a:r>
            <a:r>
              <a:rPr lang="fr-FR" sz="1600" dirty="0"/>
              <a:t> </a:t>
            </a:r>
            <a:r>
              <a:rPr lang="fr-FR" sz="1600" dirty="0" err="1"/>
              <a:t>trout</a:t>
            </a:r>
            <a:r>
              <a:rPr lang="fr-FR" sz="1600" dirty="0"/>
              <a:t>, </a:t>
            </a:r>
            <a:r>
              <a:rPr lang="fr-FR" sz="1600" dirty="0" err="1"/>
              <a:t>Tetsuya’s</a:t>
            </a:r>
            <a:endParaRPr lang="fr-FR" sz="1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601" y="2996952"/>
            <a:ext cx="2400000" cy="180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080" y="2996952"/>
            <a:ext cx="2700000" cy="180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824" y="2996952"/>
            <a:ext cx="27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7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/>
              <a:t>Favourite dish – savoury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5578231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1. Pigs trotter,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 smtClean="0"/>
                        <a:t>2. Truffle egg fettucine, Buon Ricordo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3. Baked Crab Shell, Flower Drum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4. Milk fish, Marque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3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5. Veal Sweetbreads, Gastro Park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6. Ocean trout, Tetsuya’s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3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74486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054173"/>
            <a:ext cx="257500" cy="36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793343"/>
            <a:ext cx="257500" cy="36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3315003"/>
            <a:ext cx="2575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8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 smtClean="0"/>
              <a:t>Favourite – </a:t>
            </a:r>
            <a:r>
              <a:rPr lang="en-AU" dirty="0"/>
              <a:t>Official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237980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1.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0" dirty="0" smtClean="0"/>
                        <a:t>2. Buon Ricordo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3. Quay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4. Bentley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5. </a:t>
                      </a:r>
                      <a:r>
                        <a:rPr lang="en-AU" b="0" dirty="0" err="1" smtClean="0"/>
                        <a:t>Ormeggio</a:t>
                      </a:r>
                      <a:endParaRPr lang="en-AU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6. Tetsuya’s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916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97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 smtClean="0"/>
              <a:t>Favourite – </a:t>
            </a:r>
            <a:r>
              <a:rPr lang="en-AU" dirty="0"/>
              <a:t>Official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916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247" y="4659314"/>
            <a:ext cx="1920000" cy="1440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72" y="4651892"/>
            <a:ext cx="1920000" cy="144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063" y="4651892"/>
            <a:ext cx="2160000" cy="1440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122" y="3150096"/>
            <a:ext cx="2000250" cy="6667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822" y="3054846"/>
            <a:ext cx="1714500" cy="8572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613" y="2931021"/>
            <a:ext cx="18669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10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E09146-FE60-4E37-B3CA-AE0B1564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AU" dirty="0" smtClean="0"/>
              <a:t>Favourite – </a:t>
            </a:r>
            <a:r>
              <a:rPr lang="en-AU" dirty="0"/>
              <a:t>Official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A9AB9E6-E6A8-4BB3-BD76-D28204081A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8518297"/>
              </p:ext>
            </p:extLst>
          </p:nvPr>
        </p:nvGraphicFramePr>
        <p:xfrm>
          <a:off x="1295400" y="2557463"/>
          <a:ext cx="9601201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7449">
                  <a:extLst>
                    <a:ext uri="{9D8B030D-6E8A-4147-A177-3AD203B41FA5}">
                      <a16:colId xmlns:a16="http://schemas.microsoft.com/office/drawing/2014/main" xmlns="" val="37707793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25338922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3050715782"/>
                    </a:ext>
                  </a:extLst>
                </a:gridCol>
                <a:gridCol w="1554584">
                  <a:extLst>
                    <a:ext uri="{9D8B030D-6E8A-4147-A177-3AD203B41FA5}">
                      <a16:colId xmlns:a16="http://schemas.microsoft.com/office/drawing/2014/main" xmlns="" val="15974035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Nomination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1</a:t>
                      </a:r>
                      <a:r>
                        <a:rPr lang="en-AU" baseline="30000" dirty="0"/>
                        <a:t>st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2</a:t>
                      </a:r>
                      <a:r>
                        <a:rPr lang="en-AU" baseline="30000" dirty="0"/>
                        <a:t>nd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dirty="0"/>
                        <a:t>3</a:t>
                      </a:r>
                      <a:r>
                        <a:rPr lang="en-AU" baseline="30000" dirty="0"/>
                        <a:t>rd</a:t>
                      </a:r>
                      <a:r>
                        <a:rPr lang="en-AU" dirty="0"/>
                        <a:t> </a:t>
                      </a:r>
                      <a:r>
                        <a:rPr lang="en-AU" dirty="0" smtClean="0"/>
                        <a:t>Votes</a:t>
                      </a:r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071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1. Berowra Waters Inn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3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60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0" dirty="0" smtClean="0"/>
                        <a:t>2. Buon Ricordo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9849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3. Quay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570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4. Bentley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3360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0" dirty="0" smtClean="0"/>
                        <a:t>5. </a:t>
                      </a:r>
                      <a:r>
                        <a:rPr lang="en-AU" b="0" dirty="0" err="1" smtClean="0"/>
                        <a:t>Ormeggio</a:t>
                      </a:r>
                      <a:endParaRPr lang="en-AU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1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0" dirty="0" smtClean="0"/>
                        <a:t>2</a:t>
                      </a:r>
                      <a:endParaRPr lang="en-A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A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067946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b="1" dirty="0" smtClean="0"/>
                        <a:t>6. Tetsuya’s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1</a:t>
                      </a:r>
                      <a:endParaRPr lang="en-A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b="1" dirty="0" smtClean="0"/>
                        <a:t>2</a:t>
                      </a:r>
                      <a:endParaRPr lang="en-A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87542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9169"/>
              </p:ext>
            </p:extLst>
          </p:nvPr>
        </p:nvGraphicFramePr>
        <p:xfrm>
          <a:off x="9048328" y="714851"/>
          <a:ext cx="2448272" cy="16002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48272"/>
              </a:tblGrid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Most controversial</a:t>
                      </a:r>
                      <a:r>
                        <a:rPr lang="en-AU" sz="900" b="0" baseline="0" dirty="0" smtClean="0"/>
                        <a:t> dish</a:t>
                      </a:r>
                      <a:endParaRPr lang="en-AU" sz="900" b="0" dirty="0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Biggest WTF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Favourite dish – dessert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Overall favourite restaurant – Unofficial/Trip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r>
                        <a:rPr lang="en-AU" sz="900" b="0" dirty="0" smtClean="0"/>
                        <a:t>Funniest moment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0" dirty="0" smtClean="0"/>
                        <a:t>Favourite dish – savoury</a:t>
                      </a:r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900" b="1" dirty="0" smtClean="0"/>
                        <a:t>Overall favourite restaurant – Official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198" y="2951107"/>
            <a:ext cx="257500" cy="36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00" y="4793343"/>
            <a:ext cx="257500" cy="36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198" y="3704751"/>
            <a:ext cx="2575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2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4034</TotalTime>
  <Words>1529</Words>
  <Application>Microsoft Office PowerPoint</Application>
  <PresentationFormat>Widescreen</PresentationFormat>
  <Paragraphs>474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Garamond</vt:lpstr>
      <vt:lpstr>Organic</vt:lpstr>
      <vt:lpstr>Mad Hatters – 10 Years</vt:lpstr>
      <vt:lpstr>The Stats</vt:lpstr>
      <vt:lpstr>The Stats</vt:lpstr>
      <vt:lpstr>Most controversial dish</vt:lpstr>
      <vt:lpstr>Most controversial dish</vt:lpstr>
      <vt:lpstr>Most controversial dish</vt:lpstr>
      <vt:lpstr>Biggest WTF moment</vt:lpstr>
      <vt:lpstr>Biggest WTF moment</vt:lpstr>
      <vt:lpstr>Biggest WTF moment</vt:lpstr>
      <vt:lpstr>Biggest WTF moment</vt:lpstr>
      <vt:lpstr>Favourite dish – dessert</vt:lpstr>
      <vt:lpstr>Favourite dish – dessert</vt:lpstr>
      <vt:lpstr>Favourite dish – dessert</vt:lpstr>
      <vt:lpstr>Favourite Unofficial/Trip</vt:lpstr>
      <vt:lpstr>Favourite Unofficial/Trip</vt:lpstr>
      <vt:lpstr>Favourite Unofficial/Trip</vt:lpstr>
      <vt:lpstr>Funniest moment</vt:lpstr>
      <vt:lpstr>Funniest moment</vt:lpstr>
      <vt:lpstr>Favourite dish – savoury</vt:lpstr>
      <vt:lpstr>Favourite dish – savoury</vt:lpstr>
      <vt:lpstr>Favourite dish – savoury</vt:lpstr>
      <vt:lpstr>Favourite – Official</vt:lpstr>
      <vt:lpstr>Favourite – Official</vt:lpstr>
      <vt:lpstr>Favourite – Official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Mad Hatters – 10 Years</dc:title>
  <dc:creator>Michael Lip</dc:creator>
  <cp:lastModifiedBy>Michael Lip</cp:lastModifiedBy>
  <cp:revision>28</cp:revision>
  <dcterms:created xsi:type="dcterms:W3CDTF">2019-11-15T07:58:35Z</dcterms:created>
  <dcterms:modified xsi:type="dcterms:W3CDTF">2019-12-06T11:26:32Z</dcterms:modified>
</cp:coreProperties>
</file>